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5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4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9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6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5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2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1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1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69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38546-7FB0-43E8-B99D-715C854DBFCC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34E77-675D-4F04-B860-CCFDC8CF8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6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6156325" y="342900"/>
            <a:ext cx="2987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Учебный план 2014-2015гг.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0" y="2486025"/>
            <a:ext cx="9144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660033"/>
                </a:solidFill>
                <a:latin typeface="Book Antiqua" pitchFamily="18" charset="0"/>
              </a:rPr>
              <a:t>ИНДИВИДУАЛЬНЫЙ УЧЕБНЫЙ ПЛАН</a:t>
            </a:r>
          </a:p>
          <a:p>
            <a:pPr algn="ctr" eaLnBrk="1" hangingPunct="1"/>
            <a:r>
              <a:rPr lang="ru-RU" altLang="ru-RU" sz="2400" b="1" dirty="0">
                <a:solidFill>
                  <a:srgbClr val="660033"/>
                </a:solidFill>
                <a:latin typeface="Book Antiqua" pitchFamily="18" charset="0"/>
              </a:rPr>
              <a:t>(ИУП</a:t>
            </a:r>
            <a:r>
              <a:rPr lang="ru-RU" altLang="ru-RU" sz="2400" b="1" dirty="0" smtClean="0">
                <a:solidFill>
                  <a:srgbClr val="660033"/>
                </a:solidFill>
                <a:latin typeface="Book Antiqua" pitchFamily="18" charset="0"/>
              </a:rPr>
              <a:t>)</a:t>
            </a:r>
          </a:p>
          <a:p>
            <a:pPr algn="ctr" eaLnBrk="1" hangingPunct="1"/>
            <a:endParaRPr lang="ru-RU" altLang="ru-RU" sz="2400" b="1" dirty="0">
              <a:solidFill>
                <a:srgbClr val="660033"/>
              </a:solidFill>
              <a:latin typeface="Book Antiqua" pitchFamily="18" charset="0"/>
            </a:endParaRPr>
          </a:p>
          <a:p>
            <a:pPr algn="ctr" eaLnBrk="1" hangingPunct="1"/>
            <a:endParaRPr lang="ru-RU" altLang="ru-RU" sz="2400" b="1" dirty="0" smtClean="0">
              <a:solidFill>
                <a:srgbClr val="660033"/>
              </a:solidFill>
              <a:latin typeface="Book Antiqua" pitchFamily="18" charset="0"/>
            </a:endParaRPr>
          </a:p>
          <a:p>
            <a:pPr algn="ctr" eaLnBrk="1" hangingPunct="1"/>
            <a:endParaRPr lang="ru-RU" altLang="ru-RU" sz="2400" b="1" dirty="0">
              <a:solidFill>
                <a:srgbClr val="660033"/>
              </a:solidFill>
              <a:latin typeface="Book Antiqua" pitchFamily="18" charset="0"/>
            </a:endParaRPr>
          </a:p>
          <a:p>
            <a:pPr algn="ctr" eaLnBrk="1" hangingPunct="1"/>
            <a:endParaRPr lang="ru-RU" altLang="ru-RU" sz="2400" b="1" dirty="0" smtClean="0">
              <a:solidFill>
                <a:srgbClr val="660033"/>
              </a:solidFill>
              <a:latin typeface="Book Antiqua" pitchFamily="18" charset="0"/>
            </a:endParaRPr>
          </a:p>
          <a:p>
            <a:pPr algn="ctr" eaLnBrk="1" hangingPunct="1"/>
            <a:endParaRPr lang="en-US" altLang="ru-RU" sz="2400" b="1" dirty="0" smtClean="0">
              <a:solidFill>
                <a:srgbClr val="660033"/>
              </a:solidFill>
              <a:latin typeface="Book Antiqua" pitchFamily="18" charset="0"/>
            </a:endParaRPr>
          </a:p>
          <a:p>
            <a:pPr algn="ctr" eaLnBrk="1" hangingPunct="1"/>
            <a:r>
              <a:rPr lang="ru-RU" altLang="ru-RU" sz="2400" b="1" dirty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ru-RU" altLang="ru-RU" sz="2000" b="1" dirty="0" smtClean="0">
                <a:solidFill>
                  <a:srgbClr val="660033"/>
                </a:solidFill>
                <a:latin typeface="Book Antiqua" pitchFamily="18" charset="0"/>
              </a:rPr>
              <a:t>ИМЦ Московского района Санкт-Петербурга</a:t>
            </a:r>
          </a:p>
          <a:p>
            <a:pPr algn="ctr" eaLnBrk="1" hangingPunct="1"/>
            <a:r>
              <a:rPr lang="ru-RU" altLang="ru-RU" sz="2000" b="1" dirty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ru-RU" altLang="ru-RU" sz="2000" b="1" dirty="0" smtClean="0">
                <a:solidFill>
                  <a:srgbClr val="660033"/>
                </a:solidFill>
                <a:latin typeface="Book Antiqua" pitchFamily="18" charset="0"/>
              </a:rPr>
              <a:t>июнь 2014г.</a:t>
            </a:r>
            <a:endParaRPr lang="en-US" altLang="ru-RU" sz="2000" b="1" dirty="0" smtClean="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-36513" y="333375"/>
            <a:ext cx="5940426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800000"/>
                </a:solidFill>
                <a:latin typeface="Book Antiqua" pitchFamily="18" charset="0"/>
              </a:rPr>
              <a:t>В помощь заместителю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296312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6156325" y="342900"/>
            <a:ext cx="2987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Учебный план 2014-2015гг.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0" y="8366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660033"/>
                </a:solidFill>
                <a:latin typeface="Book Antiqua" pitchFamily="18" charset="0"/>
              </a:rPr>
              <a:t>Индивидуальный учебный план (ИУП)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8569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000" b="1">
                <a:solidFill>
                  <a:srgbClr val="C00000"/>
                </a:solidFill>
                <a:latin typeface="Book Antiqua" pitchFamily="18" charset="0"/>
              </a:rPr>
              <a:t>В каких случаях возникает необходимость или потребность в разработке ИУП?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250825" y="2133600"/>
            <a:ext cx="8569325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600" b="1" dirty="0">
                <a:latin typeface="Book Antiqua" pitchFamily="18" charset="0"/>
              </a:rPr>
              <a:t>1.  Обучающиеся в образовательной организации по образовательным программам начального общего, основного общего  и среднего общего образования, не ликвидировавшие в установленные сроки академической задолженности с момента ее образования, .....переводятся ... на обучение по индивидуальному учебному плану </a:t>
            </a:r>
            <a:r>
              <a:rPr lang="ru-RU" altLang="ru-RU" sz="1400" b="1" dirty="0">
                <a:solidFill>
                  <a:srgbClr val="FF0000"/>
                </a:solidFill>
                <a:latin typeface="Book Antiqua" pitchFamily="18" charset="0"/>
              </a:rPr>
              <a:t>(Федеральный закон от 29.12.2012г. №273-ФЗ «Об образовании в Российской Федерации» ст.58, п.9)</a:t>
            </a:r>
            <a:endParaRPr lang="ru-RU" altLang="ru-RU" sz="1600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just" eaLnBrk="1" hangingPunct="1"/>
            <a:r>
              <a:rPr lang="ru-RU" altLang="ru-RU" sz="1600" b="1" dirty="0">
                <a:latin typeface="Book Antiqua" pitchFamily="18" charset="0"/>
              </a:rPr>
              <a:t>2. Для развития потенциала обучающихся, прежде всего одаренных детей и детей с ограниченными возможностями здоровья </a:t>
            </a:r>
            <a:r>
              <a:rPr lang="ru-RU" altLang="ru-RU" sz="1400" b="1" dirty="0">
                <a:solidFill>
                  <a:srgbClr val="FF0000"/>
                </a:solidFill>
                <a:latin typeface="Book Antiqua" pitchFamily="18" charset="0"/>
              </a:rPr>
              <a:t>(приказ </a:t>
            </a:r>
            <a:r>
              <a:rPr lang="ru-RU" altLang="ru-RU" sz="1400" b="1" dirty="0" err="1">
                <a:solidFill>
                  <a:srgbClr val="FF0000"/>
                </a:solidFill>
                <a:latin typeface="Book Antiqua" pitchFamily="18" charset="0"/>
              </a:rPr>
              <a:t>Минобрнауки</a:t>
            </a:r>
            <a:r>
              <a:rPr lang="ru-RU" altLang="ru-RU" sz="1400" b="1" dirty="0">
                <a:solidFill>
                  <a:srgbClr val="FF0000"/>
                </a:solidFill>
                <a:latin typeface="Book Antiqua" pitchFamily="18" charset="0"/>
              </a:rPr>
              <a:t> РФ от 26.11.2010 №1241 «О внесении изменений в федеральный  государственный образовательный стандарт начального общего образования, утвержденный приказом министерства образования и науки Российской Федерации от 6 октября 2009г. №373»4 Приказ </a:t>
            </a:r>
            <a:r>
              <a:rPr lang="ru-RU" altLang="ru-RU" sz="1400" b="1" dirty="0" err="1">
                <a:solidFill>
                  <a:srgbClr val="FF0000"/>
                </a:solidFill>
                <a:latin typeface="Book Antiqua" pitchFamily="18" charset="0"/>
              </a:rPr>
              <a:t>Минобрнауки</a:t>
            </a:r>
            <a:r>
              <a:rPr lang="ru-RU" altLang="ru-RU" sz="1400" b="1" dirty="0">
                <a:solidFill>
                  <a:srgbClr val="FF0000"/>
                </a:solidFill>
                <a:latin typeface="Book Antiqua" pitchFamily="18" charset="0"/>
              </a:rPr>
              <a:t> России от 17.12.2010 №1897 «Об утверждении федерального государственного образовательного стандарта основного общего образования»)</a:t>
            </a:r>
            <a:endParaRPr lang="ru-RU" altLang="ru-RU" sz="1600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just" eaLnBrk="1" hangingPunct="1"/>
            <a:r>
              <a:rPr lang="ru-RU" altLang="ru-RU" sz="1600" b="1" dirty="0">
                <a:latin typeface="Book Antiqua" pitchFamily="18" charset="0"/>
              </a:rPr>
              <a:t>3. Для развития потенциала одаренных и талантливых детей </a:t>
            </a:r>
            <a:r>
              <a:rPr lang="ru-RU" altLang="ru-RU" sz="1400" b="1" dirty="0">
                <a:solidFill>
                  <a:srgbClr val="FF0000"/>
                </a:solidFill>
                <a:latin typeface="Book Antiqua" pitchFamily="18" charset="0"/>
              </a:rPr>
              <a:t>(с.86 «Примерная основная образовательная программа образовательного учреждения. Начальная школа». – М.: Просвещение, 2010. – 191с.)</a:t>
            </a:r>
            <a:endParaRPr lang="ru-RU" altLang="ru-RU" sz="16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-36513" y="333375"/>
            <a:ext cx="5940426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800000"/>
                </a:solidFill>
                <a:latin typeface="Book Antiqua" pitchFamily="18" charset="0"/>
              </a:rPr>
              <a:t>В помощь заместителю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169745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6156325" y="342900"/>
            <a:ext cx="2987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Учебный план 2014-2015гг.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0" y="11668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660033"/>
                </a:solidFill>
                <a:latin typeface="Book Antiqua" pitchFamily="18" charset="0"/>
              </a:rPr>
              <a:t>Индивидуальный учебный план (ИУП)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50825" y="2020888"/>
            <a:ext cx="856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000" b="1">
                <a:solidFill>
                  <a:srgbClr val="C00000"/>
                </a:solidFill>
                <a:latin typeface="Book Antiqua" pitchFamily="18" charset="0"/>
              </a:rPr>
              <a:t>Категории обучающихся: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250825" y="2705100"/>
            <a:ext cx="85693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400" b="1" dirty="0">
                <a:latin typeface="Book Antiqua" pitchFamily="18" charset="0"/>
              </a:rPr>
              <a:t>1. Обучающиеся, не освоившие программу по одному или нескольким предметам.</a:t>
            </a:r>
          </a:p>
          <a:p>
            <a:pPr algn="just" eaLnBrk="1" hangingPunct="1"/>
            <a:endParaRPr lang="ru-RU" altLang="ru-RU" sz="2400" b="1" dirty="0">
              <a:latin typeface="Book Antiqua" pitchFamily="18" charset="0"/>
            </a:endParaRPr>
          </a:p>
          <a:p>
            <a:pPr algn="just" eaLnBrk="1" hangingPunct="1"/>
            <a:r>
              <a:rPr lang="ru-RU" altLang="ru-RU" sz="2400" b="1" dirty="0">
                <a:latin typeface="Book Antiqua" pitchFamily="18" charset="0"/>
              </a:rPr>
              <a:t>2. Одаренные и талантливые дети.</a:t>
            </a:r>
          </a:p>
          <a:p>
            <a:pPr algn="just" eaLnBrk="1" hangingPunct="1"/>
            <a:endParaRPr lang="ru-RU" altLang="ru-RU" sz="2400" b="1" dirty="0">
              <a:latin typeface="Book Antiqua" pitchFamily="18" charset="0"/>
            </a:endParaRPr>
          </a:p>
          <a:p>
            <a:pPr algn="just" eaLnBrk="1" hangingPunct="1"/>
            <a:r>
              <a:rPr lang="ru-RU" altLang="ru-RU" sz="2400" b="1" dirty="0">
                <a:latin typeface="Book Antiqua" pitchFamily="18" charset="0"/>
              </a:rPr>
              <a:t>3. Дети с ограниченными возможностями здоровья.</a:t>
            </a:r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-36513" y="333375"/>
            <a:ext cx="5940426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800000"/>
                </a:solidFill>
                <a:latin typeface="Book Antiqua" pitchFamily="18" charset="0"/>
              </a:rPr>
              <a:t>В помощь заместителю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108164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6156325" y="342900"/>
            <a:ext cx="2987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Учебный план 2014-2015гг.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0" y="11668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660033"/>
                </a:solidFill>
                <a:latin typeface="Book Antiqua" pitchFamily="18" charset="0"/>
              </a:rPr>
              <a:t>Индивидуальный учебный план (ИУП)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85693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400" b="1">
                <a:latin typeface="Book Antiqua" pitchFamily="18" charset="0"/>
              </a:rPr>
              <a:t>Индивидуальный учебный план - </a:t>
            </a:r>
            <a:r>
              <a:rPr lang="ru-RU" altLang="ru-RU" sz="2400">
                <a:latin typeface="Book Antiqua" pitchFamily="18" charset="0"/>
              </a:rPr>
              <a:t>учебный план, обеспечивающий  освоение образовательной программы на основе индивидуализации ее содержания с учетом особенностей и образовательных потребностей конкретного ученика </a:t>
            </a:r>
            <a:r>
              <a:rPr lang="ru-RU" altLang="ru-RU" sz="1600" b="1">
                <a:solidFill>
                  <a:srgbClr val="FF0000"/>
                </a:solidFill>
                <a:latin typeface="Book Antiqua" pitchFamily="18" charset="0"/>
              </a:rPr>
              <a:t>(п.23 ст.2  Федеральный закон №273-ФЗ  «Об образовании в Российской Федерации»)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23850" y="4652963"/>
            <a:ext cx="84597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600">
                <a:latin typeface="Book Antiqua" pitchFamily="18" charset="0"/>
              </a:rPr>
              <a:t>Применительно к учащимся, имеющим академическую задолженность, это может быть учебный план, который содержит меры компенсирующего воздействия по тем предметам, по которым данная задолженность не была ликвидирована.</a:t>
            </a:r>
          </a:p>
        </p:txBody>
      </p:sp>
      <p:sp>
        <p:nvSpPr>
          <p:cNvPr id="63494" name="Text Box 4"/>
          <p:cNvSpPr txBox="1">
            <a:spLocks noChangeArrowheads="1"/>
          </p:cNvSpPr>
          <p:nvPr/>
        </p:nvSpPr>
        <p:spPr bwMode="auto">
          <a:xfrm>
            <a:off x="-36513" y="333375"/>
            <a:ext cx="5940426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800000"/>
                </a:solidFill>
                <a:latin typeface="Book Antiqua" pitchFamily="18" charset="0"/>
              </a:rPr>
              <a:t>В помощь заместителю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117271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6156325" y="342900"/>
            <a:ext cx="2987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Учебный план 2014-2015гг.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0" y="8366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660033"/>
                </a:solidFill>
                <a:latin typeface="Book Antiqua" pitchFamily="18" charset="0"/>
              </a:rPr>
              <a:t>Индивидуальный учебный план (ИУП)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95288" y="1803400"/>
            <a:ext cx="8388350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ru-RU" altLang="ru-RU">
                <a:latin typeface="Book Antiqua" pitchFamily="18" charset="0"/>
              </a:rPr>
              <a:t>1. В образовательной организации должно быть разработано и утверждено Положение об индивидуальном учебном плане.</a:t>
            </a:r>
          </a:p>
          <a:p>
            <a:pPr algn="just" eaLnBrk="1" hangingPunct="1">
              <a:spcBef>
                <a:spcPts val="600"/>
              </a:spcBef>
            </a:pPr>
            <a:r>
              <a:rPr lang="ru-RU" altLang="ru-RU">
                <a:latin typeface="Book Antiqua" pitchFamily="18" charset="0"/>
              </a:rPr>
              <a:t>2. В индивидуальном учебном плане должны найти отражение содержание дисциплин, курсов, модулей, темп и формы образования; формы аттестации.</a:t>
            </a:r>
          </a:p>
          <a:p>
            <a:pPr algn="just" eaLnBrk="1" hangingPunct="1">
              <a:spcBef>
                <a:spcPts val="600"/>
              </a:spcBef>
            </a:pPr>
            <a:r>
              <a:rPr lang="ru-RU" altLang="ru-RU">
                <a:latin typeface="Book Antiqua" pitchFamily="18" charset="0"/>
              </a:rPr>
              <a:t>3. Очевидно, ИУП предполагает элементы самостоятельной учебной деятельности обучающихся за рамками учебных занятий, проводимых на базе школы по классно-урочной системе. </a:t>
            </a:r>
          </a:p>
          <a:p>
            <a:pPr algn="just" eaLnBrk="1" hangingPunct="1">
              <a:spcBef>
                <a:spcPts val="600"/>
              </a:spcBef>
            </a:pPr>
            <a:r>
              <a:rPr lang="ru-RU" altLang="ru-RU">
                <a:latin typeface="Book Antiqua" pitchFamily="18" charset="0"/>
              </a:rPr>
              <a:t>4.Необходимо внести изменения в Положение о промежуточной и(или) итоговой аттестации, связанные с реализацией индивидуальных учебных планов.</a:t>
            </a:r>
          </a:p>
          <a:p>
            <a:pPr algn="just" eaLnBrk="1" hangingPunct="1">
              <a:spcBef>
                <a:spcPts val="600"/>
              </a:spcBef>
            </a:pPr>
            <a:r>
              <a:rPr lang="ru-RU" altLang="ru-RU">
                <a:latin typeface="Book Antiqua" pitchFamily="18" charset="0"/>
              </a:rPr>
              <a:t>5. Как правило, выбор ИУП влечет составление для обучающегося индивидуального расписания  занятий (посещения занятий в школе).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856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000" b="1">
                <a:solidFill>
                  <a:srgbClr val="C00000"/>
                </a:solidFill>
                <a:latin typeface="Book Antiqua" pitchFamily="18" charset="0"/>
              </a:rPr>
              <a:t>Организационное сопровождение в ОУ</a:t>
            </a: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-36513" y="333375"/>
            <a:ext cx="5940426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800000"/>
                </a:solidFill>
                <a:latin typeface="Book Antiqua" pitchFamily="18" charset="0"/>
              </a:rPr>
              <a:t>В помощь заместителю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147328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6156325" y="342900"/>
            <a:ext cx="2987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Учебный план 2014-2015гг.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660033"/>
                </a:solidFill>
                <a:latin typeface="Book Antiqua" pitchFamily="18" charset="0"/>
              </a:rPr>
              <a:t>Индивидуальный учебный план (ИУП)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95288" y="2060575"/>
            <a:ext cx="838835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C00000"/>
                </a:solidFill>
                <a:latin typeface="Book Antiqua" pitchFamily="18" charset="0"/>
              </a:rPr>
              <a:t>ФГОС</a:t>
            </a:r>
          </a:p>
          <a:p>
            <a:pPr algn="just" eaLnBrk="1" hangingPunct="1"/>
            <a:r>
              <a:rPr lang="ru-RU" altLang="ru-RU" sz="2400" b="1">
                <a:latin typeface="Book Antiqua" pitchFamily="18" charset="0"/>
              </a:rPr>
              <a:t>Реализация индивидуальных учебных планов, программ сопровождается поддержкой  тьютора образовательного учреждения.</a:t>
            </a:r>
          </a:p>
          <a:p>
            <a:pPr algn="just" eaLnBrk="1" hangingPunct="1"/>
            <a:r>
              <a:rPr lang="ru-RU" altLang="ru-RU" sz="1400" b="1">
                <a:solidFill>
                  <a:srgbClr val="FF0000"/>
                </a:solidFill>
                <a:latin typeface="Book Antiqua" pitchFamily="18" charset="0"/>
              </a:rPr>
              <a:t>(Приказ Минобрнауки от 26.11.2010 №1241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РФ от 6 октября 2009г. №373»)</a:t>
            </a:r>
          </a:p>
          <a:p>
            <a:pPr algn="just" eaLnBrk="1" hangingPunct="1"/>
            <a:endParaRPr lang="ru-RU" altLang="ru-RU" b="1">
              <a:latin typeface="Book Antiqua" pitchFamily="18" charset="0"/>
            </a:endParaRPr>
          </a:p>
          <a:p>
            <a:pPr algn="just" eaLnBrk="1" hangingPunct="1"/>
            <a:r>
              <a:rPr lang="ru-RU" altLang="ru-RU" b="1" u="sng">
                <a:latin typeface="Book Antiqua" pitchFamily="18" charset="0"/>
              </a:rPr>
              <a:t>Тьютор</a:t>
            </a:r>
          </a:p>
          <a:p>
            <a:pPr algn="just" eaLnBrk="1" hangingPunct="1"/>
            <a:r>
              <a:rPr lang="ru-RU" altLang="ru-RU" sz="1400" b="1">
                <a:solidFill>
                  <a:srgbClr val="FF0000"/>
                </a:solidFill>
                <a:latin typeface="Book Antiqua" pitchFamily="18" charset="0"/>
              </a:rPr>
              <a:t>Приказ Министерства здравоохранения и социального развития Российской Федерации (Mинздравсоцразвития России) от 26 августа 2010 г. N 761н г. Москва</a:t>
            </a:r>
          </a:p>
          <a:p>
            <a:pPr algn="just" eaLnBrk="1" hangingPunct="1"/>
            <a:r>
              <a:rPr lang="ru-RU" altLang="ru-RU" sz="1400" b="1">
                <a:solidFill>
                  <a:srgbClr val="FF0000"/>
                </a:solidFill>
                <a:latin typeface="Book Antiqua" pitchFamily="18" charset="0"/>
              </a:rPr>
              <a:t>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образования» (в ред. приказа Минздравсоцразвития РФ от 31.05.2011 № 448н) 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250825" y="1516063"/>
            <a:ext cx="856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000" b="1">
                <a:solidFill>
                  <a:srgbClr val="C00000"/>
                </a:solidFill>
                <a:latin typeface="Book Antiqua" pitchFamily="18" charset="0"/>
              </a:rPr>
              <a:t>Обязательные условия:</a:t>
            </a:r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-36513" y="333375"/>
            <a:ext cx="5940426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800000"/>
                </a:solidFill>
                <a:latin typeface="Book Antiqua" pitchFamily="18" charset="0"/>
              </a:rPr>
              <a:t>В помощь заместителю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292616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6156325" y="342900"/>
            <a:ext cx="2987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660033"/>
                </a:solidFill>
                <a:latin typeface="Book Antiqua" pitchFamily="18" charset="0"/>
              </a:rPr>
              <a:t>Учебный план 2014-2015гг.</a:t>
            </a:r>
            <a:endParaRPr lang="ru-RU" altLang="ru-RU" sz="1100">
              <a:solidFill>
                <a:srgbClr val="660033"/>
              </a:solidFill>
              <a:latin typeface="Book Antiqua" pitchFamily="18" charset="0"/>
            </a:endParaRP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0" y="8366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660033"/>
                </a:solidFill>
                <a:latin typeface="Book Antiqua" pitchFamily="18" charset="0"/>
              </a:rPr>
              <a:t>Индивидуальный учебный план (ИУП)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8388350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b="1">
                <a:latin typeface="Book Antiqua" pitchFamily="18" charset="0"/>
              </a:rPr>
              <a:t>1.Серьезно прорабатываются основания для разработки ИУП </a:t>
            </a:r>
            <a:r>
              <a:rPr lang="ru-RU" altLang="ru-RU">
                <a:latin typeface="Book Antiqua" pitchFamily="18" charset="0"/>
              </a:rPr>
              <a:t>(итоги промежуточной аттестации, анализ пропусков уроков в течение года по уважительным или иным причинам,  заявление родителей или др.).</a:t>
            </a:r>
            <a:endParaRPr lang="ru-RU" altLang="ru-RU" sz="2000">
              <a:latin typeface="Book Antiqua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b="1">
                <a:latin typeface="Book Antiqua" pitchFamily="18" charset="0"/>
              </a:rPr>
              <a:t>2. Четко определяются цели разработки ИУП и формулируются ожидаемые результаты </a:t>
            </a:r>
            <a:r>
              <a:rPr lang="ru-RU" altLang="ru-RU" sz="1600">
                <a:latin typeface="Book Antiqua" pitchFamily="18" charset="0"/>
              </a:rPr>
              <a:t>(в соответствии с учебной программой по предмету).</a:t>
            </a:r>
            <a:endParaRPr lang="ru-RU" altLang="ru-RU" sz="2000">
              <a:latin typeface="Book Antiqua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b="1">
                <a:latin typeface="Book Antiqua" pitchFamily="18" charset="0"/>
              </a:rPr>
              <a:t>3. Индивидуальный учебный план разрабатывается с участием самих обучающихся и их родителей (законных представителей).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b="1">
                <a:latin typeface="Book Antiqua" pitchFamily="18" charset="0"/>
              </a:rPr>
              <a:t>4. Родители (законные представители) обучающегося должны быть ознакомлены под роспись  с учебным планом </a:t>
            </a:r>
            <a:r>
              <a:rPr lang="ru-RU" altLang="ru-RU" sz="1400" b="1">
                <a:solidFill>
                  <a:srgbClr val="FF0000"/>
                </a:solidFill>
                <a:latin typeface="Book Antiqua" pitchFamily="18" charset="0"/>
              </a:rPr>
              <a:t>(часть 3 и 4 п.3 ст.44 Федерального закона от 29.12.2012г. №273-ФЗ «Об образовании в Российской Федерации»).</a:t>
            </a:r>
            <a:endParaRPr lang="ru-RU" altLang="ru-RU" sz="2000" b="1">
              <a:solidFill>
                <a:srgbClr val="FF0000"/>
              </a:solidFill>
              <a:latin typeface="Book Antiqua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b="1">
                <a:latin typeface="Book Antiqua" pitchFamily="18" charset="0"/>
              </a:rPr>
              <a:t>4. </a:t>
            </a:r>
            <a:r>
              <a:rPr lang="ru-RU" altLang="ru-RU" b="1">
                <a:latin typeface="Book Antiqua" pitchFamily="18" charset="0"/>
              </a:rPr>
              <a:t>Ответственность за ликвидацию обучающимися неуспеваемости и (или) неаттестации возлагается на их родителей (законных представителей). </a:t>
            </a:r>
            <a:r>
              <a:rPr lang="ru-RU" altLang="ru-RU" sz="1200" b="1">
                <a:solidFill>
                  <a:srgbClr val="FF0000"/>
                </a:solidFill>
                <a:latin typeface="Book Antiqua" pitchFamily="18" charset="0"/>
              </a:rPr>
              <a:t>(Приказ Минобрнауки России от 30.08.2013 №1015 (ред.от 13.12.2013) 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образования»)</a:t>
            </a:r>
            <a:endParaRPr lang="ru-RU" altLang="ru-RU" sz="2000" b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-36513" y="333375"/>
            <a:ext cx="5940426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800000"/>
                </a:solidFill>
                <a:latin typeface="Book Antiqua" pitchFamily="18" charset="0"/>
              </a:rPr>
              <a:t>В помощь заместителю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360275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769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2014-08-25T07:58:24Z</dcterms:created>
  <dcterms:modified xsi:type="dcterms:W3CDTF">2015-01-15T09:09:52Z</dcterms:modified>
</cp:coreProperties>
</file>